
<file path=[Content_Types].xml><?xml version="1.0" encoding="utf-8"?>
<Types xmlns="http://schemas.openxmlformats.org/package/2006/content-types">
  <Default Extension="png" ContentType="image/png"/>
  <Default Extension="mp3" ContentType="audio/mpe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304" r:id="rId2"/>
    <p:sldId id="269" r:id="rId3"/>
    <p:sldId id="323" r:id="rId4"/>
    <p:sldId id="295" r:id="rId5"/>
    <p:sldId id="320" r:id="rId6"/>
    <p:sldId id="299" r:id="rId7"/>
    <p:sldId id="326" r:id="rId8"/>
    <p:sldId id="330" r:id="rId9"/>
    <p:sldId id="321" r:id="rId10"/>
    <p:sldId id="327" r:id="rId11"/>
    <p:sldId id="329" r:id="rId12"/>
    <p:sldId id="335" r:id="rId13"/>
    <p:sldId id="302" r:id="rId14"/>
    <p:sldId id="300" r:id="rId15"/>
    <p:sldId id="331" r:id="rId16"/>
    <p:sldId id="332" r:id="rId17"/>
    <p:sldId id="333" r:id="rId18"/>
    <p:sldId id="334" r:id="rId19"/>
    <p:sldId id="298" r:id="rId20"/>
    <p:sldId id="336" r:id="rId21"/>
    <p:sldId id="337" r:id="rId22"/>
    <p:sldId id="338" r:id="rId23"/>
    <p:sldId id="339" r:id="rId24"/>
    <p:sldId id="322" r:id="rId25"/>
    <p:sldId id="282" r:id="rId26"/>
    <p:sldId id="283" r:id="rId27"/>
  </p:sldIdLst>
  <p:sldSz cx="12188825" cy="6858000"/>
  <p:notesSz cx="6858000" cy="9144000"/>
  <p:custDataLst>
    <p:tags r:id="rId29"/>
  </p:custDataLst>
  <p:defaultTextStyle>
    <a:defPPr>
      <a:defRPr lang="zh-CN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000000"/>
    <a:srgbClr val="332D33"/>
    <a:srgbClr val="D2F3FA"/>
    <a:srgbClr val="F2F2F2"/>
    <a:srgbClr val="E7C5AA"/>
    <a:srgbClr val="4A1B1A"/>
    <a:srgbClr val="7F7F7F"/>
    <a:srgbClr val="BFBFBF"/>
    <a:srgbClr val="D5D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中等深淺樣式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12C8C85-51F0-491E-9774-3900AFEF0FD7}" styleName="淺色樣式 2 - 輔色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4" autoAdjust="0"/>
    <p:restoredTop sz="94660"/>
  </p:normalViewPr>
  <p:slideViewPr>
    <p:cSldViewPr>
      <p:cViewPr varScale="1">
        <p:scale>
          <a:sx n="107" d="100"/>
          <a:sy n="107" d="100"/>
        </p:scale>
        <p:origin x="108" y="43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png>
</file>

<file path=ppt/media/image13.jpg>
</file>

<file path=ppt/media/image14.jpeg>
</file>

<file path=ppt/media/image15.jpg>
</file>

<file path=ppt/media/image16.jpg>
</file>

<file path=ppt/media/image17.jpeg>
</file>

<file path=ppt/media/image18.jpg>
</file>

<file path=ppt/media/image19.jp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CB459-46AB-4256-8421-53C4A88345B9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BAED6-B06E-434C-AACE-60A1A7542B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881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378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073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547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702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229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9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45477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DBAED6-B06E-434C-AACE-60A1A7542BD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450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508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49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6898" y="206375"/>
            <a:ext cx="2742486" cy="43878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441" y="206375"/>
            <a:ext cx="8024310" cy="43878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0445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061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32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666">
                <a:solidFill>
                  <a:schemeClr val="tx1">
                    <a:tint val="75000"/>
                  </a:schemeClr>
                </a:solidFill>
              </a:defRPr>
            </a:lvl1pPr>
            <a:lvl2pPr marL="609448" indent="0">
              <a:buNone/>
              <a:defRPr sz="2399">
                <a:solidFill>
                  <a:schemeClr val="tx1">
                    <a:tint val="75000"/>
                  </a:schemeClr>
                </a:solidFill>
              </a:defRPr>
            </a:lvl2pPr>
            <a:lvl3pPr marL="12188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34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4pPr>
            <a:lvl5pPr marL="2437790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5pPr>
            <a:lvl6pPr marL="3047238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6pPr>
            <a:lvl7pPr marL="3656686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7pPr>
            <a:lvl8pPr marL="4266133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8pPr>
            <a:lvl9pPr marL="4875581" indent="0">
              <a:buNone/>
              <a:defRPr sz="186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1726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441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5986" y="1200151"/>
            <a:ext cx="5383398" cy="3394075"/>
          </a:xfrm>
        </p:spPr>
        <p:txBody>
          <a:bodyPr/>
          <a:lstStyle>
            <a:lvl1pPr>
              <a:defRPr sz="3732"/>
            </a:lvl1pPr>
            <a:lvl2pPr>
              <a:defRPr sz="3199"/>
            </a:lvl2pPr>
            <a:lvl3pPr>
              <a:defRPr sz="2666"/>
            </a:lvl3pPr>
            <a:lvl4pPr>
              <a:defRPr sz="2399"/>
            </a:lvl4pPr>
            <a:lvl5pPr>
              <a:defRPr sz="2399"/>
            </a:lvl5pPr>
            <a:lvl6pPr>
              <a:defRPr sz="2399"/>
            </a:lvl6pPr>
            <a:lvl7pPr>
              <a:defRPr sz="2399"/>
            </a:lvl7pPr>
            <a:lvl8pPr>
              <a:defRPr sz="2399"/>
            </a:lvl8pPr>
            <a:lvl9pPr>
              <a:defRPr sz="2399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357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199" b="1"/>
            </a:lvl1pPr>
            <a:lvl2pPr marL="609448" indent="0">
              <a:buNone/>
              <a:defRPr sz="2666" b="1"/>
            </a:lvl2pPr>
            <a:lvl3pPr marL="1218895" indent="0">
              <a:buNone/>
              <a:defRPr sz="2399" b="1"/>
            </a:lvl3pPr>
            <a:lvl4pPr marL="1828343" indent="0">
              <a:buNone/>
              <a:defRPr sz="2133" b="1"/>
            </a:lvl4pPr>
            <a:lvl5pPr marL="2437790" indent="0">
              <a:buNone/>
              <a:defRPr sz="2133" b="1"/>
            </a:lvl5pPr>
            <a:lvl6pPr marL="3047238" indent="0">
              <a:buNone/>
              <a:defRPr sz="2133" b="1"/>
            </a:lvl6pPr>
            <a:lvl7pPr marL="3656686" indent="0">
              <a:buNone/>
              <a:defRPr sz="2133" b="1"/>
            </a:lvl7pPr>
            <a:lvl8pPr marL="4266133" indent="0">
              <a:buNone/>
              <a:defRPr sz="2133" b="1"/>
            </a:lvl8pPr>
            <a:lvl9pPr marL="4875581" indent="0">
              <a:buNone/>
              <a:defRPr sz="213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199"/>
            </a:lvl1pPr>
            <a:lvl2pPr>
              <a:defRPr sz="2666"/>
            </a:lvl2pPr>
            <a:lvl3pPr>
              <a:defRPr sz="2399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902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47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959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266"/>
            </a:lvl1pPr>
            <a:lvl2pPr>
              <a:defRPr sz="3732"/>
            </a:lvl2pPr>
            <a:lvl3pPr>
              <a:defRPr sz="3199"/>
            </a:lvl3pPr>
            <a:lvl4pPr>
              <a:defRPr sz="2666"/>
            </a:lvl4pPr>
            <a:lvl5pPr>
              <a:defRPr sz="2666"/>
            </a:lvl5pPr>
            <a:lvl6pPr>
              <a:defRPr sz="2666"/>
            </a:lvl6pPr>
            <a:lvl7pPr>
              <a:defRPr sz="2666"/>
            </a:lvl7pPr>
            <a:lvl8pPr>
              <a:defRPr sz="2666"/>
            </a:lvl8pPr>
            <a:lvl9pPr>
              <a:defRPr sz="2666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748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666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266"/>
            </a:lvl1pPr>
            <a:lvl2pPr marL="609448" indent="0">
              <a:buNone/>
              <a:defRPr sz="3732"/>
            </a:lvl2pPr>
            <a:lvl3pPr marL="1218895" indent="0">
              <a:buNone/>
              <a:defRPr sz="3199"/>
            </a:lvl3pPr>
            <a:lvl4pPr marL="1828343" indent="0">
              <a:buNone/>
              <a:defRPr sz="2666"/>
            </a:lvl4pPr>
            <a:lvl5pPr marL="2437790" indent="0">
              <a:buNone/>
              <a:defRPr sz="2666"/>
            </a:lvl5pPr>
            <a:lvl6pPr marL="3047238" indent="0">
              <a:buNone/>
              <a:defRPr sz="2666"/>
            </a:lvl6pPr>
            <a:lvl7pPr marL="3656686" indent="0">
              <a:buNone/>
              <a:defRPr sz="2666"/>
            </a:lvl7pPr>
            <a:lvl8pPr marL="4266133" indent="0">
              <a:buNone/>
              <a:defRPr sz="2666"/>
            </a:lvl8pPr>
            <a:lvl9pPr marL="4875581" indent="0">
              <a:buNone/>
              <a:defRPr sz="2666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866"/>
            </a:lvl1pPr>
            <a:lvl2pPr marL="609448" indent="0">
              <a:buNone/>
              <a:defRPr sz="1600"/>
            </a:lvl2pPr>
            <a:lvl3pPr marL="1218895" indent="0">
              <a:buNone/>
              <a:defRPr sz="1333"/>
            </a:lvl3pPr>
            <a:lvl4pPr marL="1828343" indent="0">
              <a:buNone/>
              <a:defRPr sz="1200"/>
            </a:lvl4pPr>
            <a:lvl5pPr marL="2437790" indent="0">
              <a:buNone/>
              <a:defRPr sz="1200"/>
            </a:lvl5pPr>
            <a:lvl6pPr marL="3047238" indent="0">
              <a:buNone/>
              <a:defRPr sz="1200"/>
            </a:lvl6pPr>
            <a:lvl7pPr marL="3656686" indent="0">
              <a:buNone/>
              <a:defRPr sz="1200"/>
            </a:lvl7pPr>
            <a:lvl8pPr marL="4266133" indent="0">
              <a:buNone/>
              <a:defRPr sz="1200"/>
            </a:lvl8pPr>
            <a:lvl9pPr marL="4875581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311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7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64AE1D44-E63B-4DBB-8883-82CC89F8509B}" type="datetimeFigureOut">
              <a:rPr lang="zh-CN" altLang="en-US" smtClean="0"/>
              <a:pPr/>
              <a:t>2019/1/2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  <a:ea typeface="Arial Unicode MS" panose="020B0604020202020204" pitchFamily="34" charset="-122"/>
              </a:defRPr>
            </a:lvl1pPr>
          </a:lstStyle>
          <a:p>
            <a:fld id="{061DDD9C-763D-41D6-B049-2A0E67D256A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2572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xStyles>
    <p:titleStyle>
      <a:lvl1pPr algn="ctr" defTabSz="121889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Arial Unicode MS" panose="020B0604020202020204" pitchFamily="34" charset="-122"/>
          <a:cs typeface="+mj-cs"/>
        </a:defRPr>
      </a:lvl1pPr>
    </p:titleStyle>
    <p:bodyStyle>
      <a:lvl1pPr marL="457086" indent="-457086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1pPr>
      <a:lvl2pPr marL="990352" indent="-380905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2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2pPr>
      <a:lvl3pPr marL="152361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3199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3pPr>
      <a:lvl4pPr marL="213306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4pPr>
      <a:lvl5pPr marL="2742514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6" kern="1200">
          <a:solidFill>
            <a:schemeClr val="tx1"/>
          </a:solidFill>
          <a:latin typeface="+mn-lt"/>
          <a:ea typeface="Arial Unicode MS" panose="020B0604020202020204" pitchFamily="34" charset="-122"/>
          <a:cs typeface="+mn-cs"/>
        </a:defRPr>
      </a:lvl5pPr>
      <a:lvl6pPr marL="3351962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6pPr>
      <a:lvl7pPr marL="3961409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7pPr>
      <a:lvl8pPr marL="4570857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8pPr>
      <a:lvl9pPr marL="5180305" indent="-304724" algn="l" defTabSz="121889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4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95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34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790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238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686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6133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581" algn="l" defTabSz="1218895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6444211" y="559723"/>
            <a:ext cx="5738557" cy="5738557"/>
          </a:xfrm>
          <a:prstGeom prst="ellipse">
            <a:avLst/>
          </a:prstGeom>
          <a:blipFill dpi="0" rotWithShape="1">
            <a:blip r:embed="rId5"/>
            <a:srcRect/>
            <a:stretch>
              <a:fillRect l="-1179" t="-7972" r="-911" b="-1150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45" y="552368"/>
            <a:ext cx="5753264" cy="5753264"/>
          </a:xfrm>
          <a:prstGeom prst="ellipse">
            <a:avLst/>
          </a:prstGeom>
          <a:blipFill dpi="0" rotWithShape="1">
            <a:blip r:embed="rId6"/>
            <a:srcRect/>
            <a:stretch>
              <a:fillRect l="-6726" t="-1076" r="-29396" b="-1014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137652" y="453445"/>
            <a:ext cx="5951111" cy="5951111"/>
          </a:xfrm>
          <a:prstGeom prst="ellipse">
            <a:avLst/>
          </a:prstGeom>
          <a:solidFill>
            <a:srgbClr val="332D33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133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51686" y="2405550"/>
            <a:ext cx="572304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TW" sz="9600" kern="0" dirty="0" err="1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HomeCraft</a:t>
            </a:r>
            <a: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/>
            </a:r>
            <a:br>
              <a:rPr lang="zh-TW" altLang="zh-TW" sz="54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</a:br>
            <a:endParaRPr lang="zh-CN" altLang="en-US" sz="9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876962" y="5097151"/>
            <a:ext cx="44724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TW" altLang="en-US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第九組  許勇晉 郭祐勛 宋睿哲  </a:t>
            </a:r>
            <a:endParaRPr lang="zh-CN" altLang="en-US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K.Williams - 菊次郎的夏天 - 钢琴版纯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3942" y="-1371176"/>
            <a:ext cx="812588" cy="81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7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3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5793340"/>
              </p:ext>
            </p:extLst>
          </p:nvPr>
        </p:nvGraphicFramePr>
        <p:xfrm>
          <a:off x="2422004" y="1556792"/>
          <a:ext cx="9391408" cy="460851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87806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513340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透過右側的圖示，可以選擇想放置的家具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平面偵測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App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會不斷偵測周遭環境，並偵測可以放置家具的平面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產生平面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當偵測到平面，會在該平面產生藍色格子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921702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放置家具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選擇完家具後，點擊產生的平面，即可生成虛擬家具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11834595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579503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介面部分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31053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說明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2296154"/>
              </p:ext>
            </p:extLst>
          </p:nvPr>
        </p:nvGraphicFramePr>
        <p:xfrm>
          <a:off x="2422004" y="1556792"/>
          <a:ext cx="9391408" cy="4932548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0801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83112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06134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功能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詳細說明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314146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移動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在螢幕上拖曳即可移動目前所選擇的家具。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旋轉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手勢：藉由雙指在螢幕上旋轉，即可旋轉選擇的家具。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固定角度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: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點擊按鈕即可使該家具選轉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90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度。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65357599"/>
                  </a:ext>
                </a:extLst>
              </a:tr>
              <a:tr h="603067">
                <a:tc rowSpan="2"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刪除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單一：刪除目前所選擇的家具。</a:t>
                      </a:r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603067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全部：清空所有產生的虛擬家具。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03985872"/>
                  </a:ext>
                </a:extLst>
              </a:tr>
            </a:tbl>
          </a:graphicData>
        </a:graphic>
      </p:graphicFrame>
      <p:sp>
        <p:nvSpPr>
          <p:cNvPr id="9" name="矩形 8"/>
          <p:cNvSpPr/>
          <p:nvPr/>
        </p:nvSpPr>
        <p:spPr>
          <a:xfrm>
            <a:off x="2272128" y="160693"/>
            <a:ext cx="670260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物件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(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家具</a:t>
            </a:r>
            <a:r>
              <a:rPr lang="en-US" altLang="zh-TW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)</a:t>
            </a:r>
            <a:r>
              <a:rPr lang="zh-TW" altLang="en-US" sz="6600" dirty="0" smtClean="0"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部分</a:t>
            </a:r>
            <a:endParaRPr lang="en-US" altLang="zh-CN" sz="6600" dirty="0"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4843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1222761" y="1626542"/>
            <a:ext cx="1545272" cy="1312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系統架構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3717193" y="1270290"/>
            <a:ext cx="2024634" cy="2024634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 dirty="0">
              <a:cs typeface="+mn-ea"/>
              <a:sym typeface="+mn-lt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396337" y="1259730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989956" y="5229200"/>
            <a:ext cx="8424936" cy="120906"/>
          </a:xfrm>
          <a:prstGeom prst="rect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25" name="椭圆 13"/>
          <p:cNvSpPr/>
          <p:nvPr/>
        </p:nvSpPr>
        <p:spPr>
          <a:xfrm>
            <a:off x="9076108" y="1270291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7" name="文本框 4"/>
          <p:cNvSpPr txBox="1">
            <a:spLocks noChangeArrowheads="1"/>
          </p:cNvSpPr>
          <p:nvPr/>
        </p:nvSpPr>
        <p:spPr bwMode="auto">
          <a:xfrm>
            <a:off x="3960727" y="1626542"/>
            <a:ext cx="154527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使用案</a:t>
            </a:r>
            <a:r>
              <a:rPr lang="zh-TW" altLang="en-US" sz="4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例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8" name="文本框 4"/>
          <p:cNvSpPr txBox="1">
            <a:spLocks noChangeArrowheads="1"/>
          </p:cNvSpPr>
          <p:nvPr/>
        </p:nvSpPr>
        <p:spPr bwMode="auto">
          <a:xfrm>
            <a:off x="6636018" y="1560083"/>
            <a:ext cx="154527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</a:t>
            </a:r>
            <a:r>
              <a:rPr lang="zh-TW" altLang="en-US" sz="40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圖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9" name="文本框 4"/>
          <p:cNvSpPr txBox="1">
            <a:spLocks noChangeArrowheads="1"/>
          </p:cNvSpPr>
          <p:nvPr/>
        </p:nvSpPr>
        <p:spPr bwMode="auto">
          <a:xfrm>
            <a:off x="9315789" y="1560082"/>
            <a:ext cx="1545272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40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en-US" altLang="zh-CN" sz="40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27507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-727928" y="-681715"/>
            <a:ext cx="5021159" cy="4830795"/>
          </a:xfrm>
          <a:prstGeom prst="ellipse">
            <a:avLst/>
          </a:prstGeom>
          <a:blipFill dpi="0" rotWithShape="1">
            <a:blip r:embed="rId2"/>
            <a:srcRect/>
            <a:stretch>
              <a:fillRect l="-35335" t="-16" r="-15153" b="-332"/>
            </a:stretch>
          </a:blip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090193" y="671853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b="1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系統</a:t>
            </a:r>
            <a:r>
              <a:rPr lang="zh-TW" altLang="en-US" sz="6600" b="1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zh-CN" altLang="en-US" sz="6600" b="1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56" y="260648"/>
            <a:ext cx="4862248" cy="6597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162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9756" y="116632"/>
            <a:ext cx="2492051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使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用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案例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物件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8246969"/>
              </p:ext>
            </p:extLst>
          </p:nvPr>
        </p:nvGraphicFramePr>
        <p:xfrm>
          <a:off x="2653822" y="476672"/>
          <a:ext cx="7791450" cy="6048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" name="Visio" r:id="rId3" imgW="7791378" imgH="6048219" progId="Visio.Drawing.15">
                  <p:embed/>
                </p:oleObj>
              </mc:Choice>
              <mc:Fallback>
                <p:oleObj name="Visio" r:id="rId3" imgW="7791378" imgH="6048219" progId="Visio.Drawing.15">
                  <p:embed/>
                  <p:pic>
                    <p:nvPicPr>
                      <p:cNvPr id="2" name="物件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53822" y="476672"/>
                        <a:ext cx="7791450" cy="6048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3626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891480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9756" y="188640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新增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4942284" y="16641"/>
            <a:ext cx="2200507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4" name="物件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9035985"/>
              </p:ext>
            </p:extLst>
          </p:nvPr>
        </p:nvGraphicFramePr>
        <p:xfrm>
          <a:off x="4935216" y="212504"/>
          <a:ext cx="3699763" cy="64239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Visio" r:id="rId3" imgW="4086171" imgH="7115175" progId="Visio.Drawing.15">
                  <p:embed/>
                </p:oleObj>
              </mc:Choice>
              <mc:Fallback>
                <p:oleObj name="Visio" r:id="rId3" imgW="4086171" imgH="711517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35216" y="212504"/>
                        <a:ext cx="3699763" cy="6423966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92730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9756" y="332656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移動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862164" y="1412775"/>
            <a:ext cx="2608551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8752719"/>
              </p:ext>
            </p:extLst>
          </p:nvPr>
        </p:nvGraphicFramePr>
        <p:xfrm>
          <a:off x="3862164" y="1412776"/>
          <a:ext cx="5799790" cy="4392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Visio" r:id="rId3" imgW="5105545" imgH="3876739" progId="Visio.Drawing.15">
                  <p:embed/>
                </p:oleObj>
              </mc:Choice>
              <mc:Fallback>
                <p:oleObj name="Visio" r:id="rId3" imgW="5105545" imgH="3876739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62164" y="1412776"/>
                        <a:ext cx="5799790" cy="439248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746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746348" y="-678919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61771" y="332656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旋轉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4150196" y="548679"/>
            <a:ext cx="2197629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5563873"/>
              </p:ext>
            </p:extLst>
          </p:nvPr>
        </p:nvGraphicFramePr>
        <p:xfrm>
          <a:off x="4798268" y="587598"/>
          <a:ext cx="4104456" cy="5718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Visio" r:id="rId3" imgW="5000571" imgH="6943725" progId="Visio.Drawing.15">
                  <p:embed/>
                </p:oleObj>
              </mc:Choice>
              <mc:Fallback>
                <p:oleObj name="Visio" r:id="rId3" imgW="5000571" imgH="694372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98268" y="587598"/>
                        <a:ext cx="4104456" cy="571876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34533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椭圆 12"/>
          <p:cNvSpPr/>
          <p:nvPr/>
        </p:nvSpPr>
        <p:spPr>
          <a:xfrm>
            <a:off x="-674340" y="-675456"/>
            <a:ext cx="3210404" cy="3384376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97131" y="404664"/>
            <a:ext cx="24920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活動圖</a:t>
            </a:r>
            <a:r>
              <a:rPr lang="en-US" altLang="zh-TW" sz="54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-</a:t>
            </a:r>
            <a:r>
              <a:rPr lang="zh-TW" altLang="en-US" sz="54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刪除</a:t>
            </a:r>
            <a:endParaRPr lang="en-US" altLang="zh-CN" sz="54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3790156" y="388350"/>
            <a:ext cx="2566176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3" name="物件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1923428"/>
              </p:ext>
            </p:extLst>
          </p:nvPr>
        </p:nvGraphicFramePr>
        <p:xfrm>
          <a:off x="3790156" y="388351"/>
          <a:ext cx="5374332" cy="6076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Visio" r:id="rId3" imgW="5267198" imgH="6029422" progId="Visio.Drawing.15">
                  <p:embed/>
                </p:oleObj>
              </mc:Choice>
              <mc:Fallback>
                <p:oleObj name="Visio" r:id="rId3" imgW="5267198" imgH="6029422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90156" y="388351"/>
                        <a:ext cx="5374332" cy="6076204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28890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7783256" y="-2259632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593953" y="0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類別圖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16768"/>
            <a:ext cx="70677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799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椭圆 10"/>
          <p:cNvSpPr/>
          <p:nvPr/>
        </p:nvSpPr>
        <p:spPr>
          <a:xfrm>
            <a:off x="981154" y="1271217"/>
            <a:ext cx="2024634" cy="2024633"/>
          </a:xfrm>
          <a:prstGeom prst="ellipse">
            <a:avLst/>
          </a:prstGeom>
          <a:solidFill>
            <a:srgbClr val="FFCC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600">
              <a:cs typeface="+mn-ea"/>
              <a:sym typeface="+mn-lt"/>
            </a:endParaRPr>
          </a:p>
        </p:txBody>
      </p:sp>
      <p:sp>
        <p:nvSpPr>
          <p:cNvPr id="12" name="文本框 4"/>
          <p:cNvSpPr txBox="1">
            <a:spLocks noChangeArrowheads="1"/>
          </p:cNvSpPr>
          <p:nvPr/>
        </p:nvSpPr>
        <p:spPr bwMode="auto">
          <a:xfrm>
            <a:off x="810869" y="1674638"/>
            <a:ext cx="236520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TW" altLang="en-US" sz="7200" dirty="0" smtClean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CN" sz="7200" dirty="0">
              <a:solidFill>
                <a:schemeClr val="bg1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4" name="群組 3"/>
          <p:cNvGrpSpPr/>
          <p:nvPr/>
        </p:nvGrpSpPr>
        <p:grpSpPr>
          <a:xfrm>
            <a:off x="3546908" y="1270290"/>
            <a:ext cx="2365204" cy="2024634"/>
            <a:chOff x="4929731" y="1291869"/>
            <a:chExt cx="2365204" cy="2024634"/>
          </a:xfrm>
        </p:grpSpPr>
        <p:sp>
          <p:nvSpPr>
            <p:cNvPr id="13" name="椭圆 12"/>
            <p:cNvSpPr/>
            <p:nvPr/>
          </p:nvSpPr>
          <p:spPr>
            <a:xfrm>
              <a:off x="5100016" y="1291869"/>
              <a:ext cx="2024634" cy="2024634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 dirty="0">
                <a:cs typeface="+mn-ea"/>
                <a:sym typeface="+mn-lt"/>
              </a:endParaRPr>
            </a:p>
          </p:txBody>
        </p:sp>
        <p:sp>
          <p:nvSpPr>
            <p:cNvPr id="15" name="文本框 12"/>
            <p:cNvSpPr txBox="1">
              <a:spLocks noChangeArrowheads="1"/>
            </p:cNvSpPr>
            <p:nvPr/>
          </p:nvSpPr>
          <p:spPr bwMode="auto">
            <a:xfrm>
              <a:off x="4929731" y="1666389"/>
              <a:ext cx="2365204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動機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5" name="群組 4"/>
          <p:cNvGrpSpPr/>
          <p:nvPr/>
        </p:nvGrpSpPr>
        <p:grpSpPr>
          <a:xfrm>
            <a:off x="6225426" y="1259730"/>
            <a:ext cx="2366456" cy="2024633"/>
            <a:chOff x="8517539" y="1333109"/>
            <a:chExt cx="2366456" cy="2024633"/>
          </a:xfrm>
        </p:grpSpPr>
        <p:sp>
          <p:nvSpPr>
            <p:cNvPr id="14" name="椭圆 13"/>
            <p:cNvSpPr/>
            <p:nvPr/>
          </p:nvSpPr>
          <p:spPr>
            <a:xfrm>
              <a:off x="8688450" y="1333109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16" name="文本框 13"/>
            <p:cNvSpPr txBox="1">
              <a:spLocks noChangeArrowheads="1"/>
            </p:cNvSpPr>
            <p:nvPr/>
          </p:nvSpPr>
          <p:spPr bwMode="auto">
            <a:xfrm>
              <a:off x="8517539" y="1678062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目的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  <p:grpSp>
        <p:nvGrpSpPr>
          <p:cNvPr id="7" name="群組 6"/>
          <p:cNvGrpSpPr/>
          <p:nvPr/>
        </p:nvGrpSpPr>
        <p:grpSpPr>
          <a:xfrm>
            <a:off x="2254986" y="5111496"/>
            <a:ext cx="7631367" cy="707886"/>
            <a:chOff x="2254986" y="5111496"/>
            <a:chExt cx="7631367" cy="707886"/>
          </a:xfrm>
        </p:grpSpPr>
        <p:sp>
          <p:nvSpPr>
            <p:cNvPr id="20" name="文本框 12"/>
            <p:cNvSpPr txBox="1">
              <a:spLocks noChangeArrowheads="1"/>
            </p:cNvSpPr>
            <p:nvPr/>
          </p:nvSpPr>
          <p:spPr bwMode="auto">
            <a:xfrm>
              <a:off x="3606585" y="5111496"/>
              <a:ext cx="5001077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4000" dirty="0" smtClean="0">
                  <a:solidFill>
                    <a:srgbClr val="332D33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目錄</a:t>
              </a:r>
              <a:endParaRPr lang="en-US" altLang="zh-CN" sz="4000" dirty="0">
                <a:solidFill>
                  <a:srgbClr val="332D33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2254986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7818722" y="5422638"/>
              <a:ext cx="2067631" cy="9598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  <p:grpSp>
        <p:nvGrpSpPr>
          <p:cNvPr id="6" name="群組 5"/>
          <p:cNvGrpSpPr/>
          <p:nvPr/>
        </p:nvGrpSpPr>
        <p:grpSpPr>
          <a:xfrm>
            <a:off x="8905197" y="1270291"/>
            <a:ext cx="2366456" cy="2024633"/>
            <a:chOff x="9307877" y="3349623"/>
            <a:chExt cx="2366456" cy="2024633"/>
          </a:xfrm>
        </p:grpSpPr>
        <p:sp>
          <p:nvSpPr>
            <p:cNvPr id="25" name="椭圆 13"/>
            <p:cNvSpPr/>
            <p:nvPr/>
          </p:nvSpPr>
          <p:spPr>
            <a:xfrm>
              <a:off x="9478788" y="3349623"/>
              <a:ext cx="2024634" cy="2024633"/>
            </a:xfrm>
            <a:prstGeom prst="ellipse">
              <a:avLst/>
            </a:prstGeom>
            <a:solidFill>
              <a:srgbClr val="FFCC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600">
                <a:cs typeface="+mn-ea"/>
                <a:sym typeface="+mn-lt"/>
              </a:endParaRPr>
            </a:p>
          </p:txBody>
        </p:sp>
        <p:sp>
          <p:nvSpPr>
            <p:cNvPr id="27" name="文本框 13"/>
            <p:cNvSpPr txBox="1">
              <a:spLocks noChangeArrowheads="1"/>
            </p:cNvSpPr>
            <p:nvPr/>
          </p:nvSpPr>
          <p:spPr bwMode="auto">
            <a:xfrm>
              <a:off x="9307877" y="3751215"/>
              <a:ext cx="2366456" cy="1200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zh-TW" altLang="en-US" sz="7200" dirty="0" smtClean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需</a:t>
              </a:r>
              <a:r>
                <a:rPr lang="zh-TW" altLang="en-US" sz="7200" dirty="0">
                  <a:solidFill>
                    <a:schemeClr val="bg1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+mn-ea"/>
                  <a:sym typeface="+mn-lt"/>
                </a:rPr>
                <a:t>求</a:t>
              </a:r>
              <a:endParaRPr lang="en-US" altLang="zh-CN" sz="7200" dirty="0">
                <a:solidFill>
                  <a:schemeClr val="bg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8314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設計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244033" y="374723"/>
            <a:ext cx="5068491" cy="772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7461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設計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924" y="1605352"/>
            <a:ext cx="8928992" cy="502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1233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設計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449" y="1605352"/>
            <a:ext cx="8921941" cy="502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481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3483513" y="-2697789"/>
            <a:ext cx="4415341" cy="4124503"/>
          </a:xfrm>
          <a:prstGeom prst="ellipse">
            <a:avLst/>
          </a:prstGeom>
          <a:solidFill>
            <a:schemeClr val="tx1"/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94210" y="-8874"/>
            <a:ext cx="279394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UI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實作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80" y="1772816"/>
            <a:ext cx="3672408" cy="4897647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348" y="2132856"/>
            <a:ext cx="5761939" cy="4320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782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654344" y="62577"/>
            <a:ext cx="3136199" cy="1200329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妈妈：给我一个大人的空间，长大了还您一个科学家！ </a:t>
            </a:r>
          </a:p>
        </p:txBody>
      </p:sp>
      <p:sp>
        <p:nvSpPr>
          <p:cNvPr id="15" name="椭圆 14"/>
          <p:cNvSpPr/>
          <p:nvPr/>
        </p:nvSpPr>
        <p:spPr>
          <a:xfrm>
            <a:off x="1341884" y="1354147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514129" y="1831345"/>
            <a:ext cx="186968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0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工具</a:t>
            </a:r>
            <a:endParaRPr lang="en-US" altLang="zh-CN" sz="60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27" name="直排文字版面配置區 2"/>
          <p:cNvSpPr txBox="1">
            <a:spLocks/>
          </p:cNvSpPr>
          <p:nvPr/>
        </p:nvSpPr>
        <p:spPr>
          <a:xfrm>
            <a:off x="3419906" y="1556792"/>
            <a:ext cx="8651169" cy="499604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PowerPoint 2016</a:t>
            </a:r>
          </a:p>
          <a:p>
            <a:pPr lvl="1"/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Visio 2013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(UML)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Drow.io</a:t>
            </a:r>
          </a:p>
          <a:p>
            <a:pPr lvl="1"/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宋睿哲：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需求分析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、構想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說明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UI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設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計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zh-TW" sz="2800" kern="100" dirty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許勇</a:t>
            </a:r>
            <a:r>
              <a:rPr lang="zh-TW" altLang="zh-TW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晉</a:t>
            </a:r>
            <a:r>
              <a:rPr lang="zh-TW" altLang="en-US" sz="2800" kern="100" dirty="0" smtClean="0">
                <a:solidFill>
                  <a:schemeClr val="tx1"/>
                </a:solidFill>
                <a:latin typeface="Calibri" panose="020F0502020204030204" pitchFamily="34" charset="0"/>
                <a:ea typeface="標楷體" panose="03000509000000000000" pitchFamily="65" charset="-120"/>
                <a:cs typeface="Times New Roman" panose="02020603050405020304" pitchFamily="18" charset="0"/>
              </a:rPr>
              <a:t>：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UML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圖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繪製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Word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撰寫、審查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郭祐勛：動機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、目的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、功能說明、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PPT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製作</a:t>
            </a:r>
            <a:endParaRPr lang="en-US" altLang="zh-TW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28" name="椭圆 14"/>
          <p:cNvSpPr/>
          <p:nvPr/>
        </p:nvSpPr>
        <p:spPr>
          <a:xfrm>
            <a:off x="1375150" y="4329582"/>
            <a:ext cx="2016224" cy="2002845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640943" y="4546174"/>
            <a:ext cx="14846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48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人員分</a:t>
            </a:r>
            <a:r>
              <a:rPr lang="zh-TW" altLang="en-US" sz="48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配</a:t>
            </a:r>
            <a:endParaRPr lang="en-US" altLang="zh-CN" sz="48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pSp>
        <p:nvGrpSpPr>
          <p:cNvPr id="3" name="群組 2"/>
          <p:cNvGrpSpPr/>
          <p:nvPr/>
        </p:nvGrpSpPr>
        <p:grpSpPr>
          <a:xfrm>
            <a:off x="1316181" y="328971"/>
            <a:ext cx="9915566" cy="707886"/>
            <a:chOff x="1316181" y="328971"/>
            <a:chExt cx="9915566" cy="707886"/>
          </a:xfrm>
        </p:grpSpPr>
        <p:grpSp>
          <p:nvGrpSpPr>
            <p:cNvPr id="23" name="群組 22"/>
            <p:cNvGrpSpPr/>
            <p:nvPr/>
          </p:nvGrpSpPr>
          <p:grpSpPr>
            <a:xfrm>
              <a:off x="1316181" y="328971"/>
              <a:ext cx="8106166" cy="707886"/>
              <a:chOff x="1221171" y="5131669"/>
              <a:chExt cx="8106166" cy="707886"/>
            </a:xfrm>
          </p:grpSpPr>
          <p:sp>
            <p:nvSpPr>
              <p:cNvPr id="24" name="文本框 12"/>
              <p:cNvSpPr txBox="1">
                <a:spLocks noChangeArrowheads="1"/>
              </p:cNvSpPr>
              <p:nvPr/>
            </p:nvSpPr>
            <p:spPr bwMode="auto">
              <a:xfrm>
                <a:off x="3030571" y="5131669"/>
                <a:ext cx="629676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500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ct val="100000"/>
                  </a:lnSpc>
                  <a:spcBef>
                    <a:spcPct val="0"/>
                  </a:spcBef>
                  <a:buNone/>
                </a:pPr>
                <a:r>
                  <a:rPr lang="en-US" altLang="zh-CN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Resource </a:t>
                </a:r>
                <a:r>
                  <a:rPr lang="en-US" altLang="zh-CN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Required</a:t>
                </a:r>
                <a:r>
                  <a:rPr lang="zh-TW" altLang="en-US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 </a:t>
                </a:r>
                <a:r>
                  <a:rPr lang="en-US" altLang="zh-TW" sz="4000" dirty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-  </a:t>
                </a:r>
                <a:r>
                  <a:rPr lang="en-US" altLang="zh-TW" sz="4000" dirty="0" smtClean="0">
                    <a:solidFill>
                      <a:srgbClr val="332D33"/>
                    </a:solidFill>
                    <a:latin typeface="+mn-lt"/>
                    <a:ea typeface="+mn-ea"/>
                    <a:cs typeface="+mn-ea"/>
                    <a:sym typeface="+mn-lt"/>
                  </a:rPr>
                  <a:t>Doc.</a:t>
                </a:r>
                <a:endParaRPr lang="en-US" altLang="zh-CN" sz="4000" dirty="0">
                  <a:solidFill>
                    <a:srgbClr val="332D33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1221171" y="5441524"/>
                <a:ext cx="1809400" cy="88176"/>
              </a:xfrm>
              <a:prstGeom prst="rect">
                <a:avLst/>
              </a:prstGeom>
              <a:solidFill>
                <a:srgbClr val="332D3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199" dirty="0">
                  <a:cs typeface="+mn-ea"/>
                  <a:sym typeface="+mn-lt"/>
                </a:endParaRPr>
              </a:p>
            </p:txBody>
          </p:sp>
        </p:grpSp>
        <p:sp>
          <p:nvSpPr>
            <p:cNvPr id="12" name="矩形 11"/>
            <p:cNvSpPr/>
            <p:nvPr/>
          </p:nvSpPr>
          <p:spPr>
            <a:xfrm>
              <a:off x="9422347" y="618653"/>
              <a:ext cx="1809400" cy="88176"/>
            </a:xfrm>
            <a:prstGeom prst="rect">
              <a:avLst/>
            </a:prstGeom>
            <a:solidFill>
              <a:srgbClr val="332D3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199" dirty="0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698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4203316" y="-1664113"/>
            <a:ext cx="3357787" cy="316835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530487" y="8806"/>
            <a:ext cx="298827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4800" dirty="0">
                <a:solidFill>
                  <a:srgbClr val="FFCC99"/>
                </a:solidFill>
              </a:rPr>
              <a:t>Schedule</a:t>
            </a:r>
            <a:endParaRPr lang="zh-CN" altLang="en-US" sz="48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699276"/>
              </p:ext>
            </p:extLst>
          </p:nvPr>
        </p:nvGraphicFramePr>
        <p:xfrm>
          <a:off x="1269876" y="1700808"/>
          <a:ext cx="9391408" cy="489477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398520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992888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工作項目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題目發想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9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決定題目、需求分析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撰寫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 動機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目的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、需求分析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圖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、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PPT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5184621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初稿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45290200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修改需求分析和功能說明、添加構想說明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1934010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Word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修改、系統架構和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UML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重新繪製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69331384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12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月底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繪製活動圖、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製作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4490176"/>
                  </a:ext>
                </a:extLst>
              </a:tr>
              <a:tr h="489477">
                <a:tc>
                  <a:txBody>
                    <a:bodyPr/>
                    <a:lstStyle/>
                    <a:p>
                      <a:pPr algn="just"/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月初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完成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PPT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、</a:t>
                      </a:r>
                      <a:r>
                        <a:rPr lang="en-US" altLang="zh-TW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UI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設計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162991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2233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5330" y="893"/>
            <a:ext cx="7643494" cy="6856214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96171" y="-537008"/>
            <a:ext cx="3551470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用一支好用的钢笔的品质，来比喻装修品质，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书房的设计自然流露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 </a:t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/>
            </a:r>
            <a:b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</a:b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6883" y="1916832"/>
            <a:ext cx="3498899" cy="3405108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20627" y="2649890"/>
            <a:ext cx="241140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TW" sz="4000" dirty="0">
                <a:ln w="0"/>
                <a:solidFill>
                  <a:srgbClr val="FFCC99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Thanks for your watching~</a:t>
            </a:r>
            <a:endParaRPr lang="zh-TW" altLang="en-US" sz="4000" dirty="0">
              <a:ln w="0"/>
              <a:solidFill>
                <a:srgbClr val="FFCC99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43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91759" y="2132856"/>
            <a:ext cx="2880962" cy="287257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21804" y="2292190"/>
            <a:ext cx="2891659" cy="25539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998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背景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7998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趨勢</a:t>
            </a:r>
            <a:endParaRPr lang="en-US" altLang="zh-CN" sz="7998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51809" y="1700808"/>
            <a:ext cx="8136903" cy="3949671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隨著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城市人口密集化程度的上升，但可利用的土地卻有限制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，導致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土地的價格節節上漲，為了擴展生活的空間，數也數不盡高樓大廈紛紛林立而起，人們居住的樓層越來越高，但實際上能用的坪數卻還是一樣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少。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如何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購買家具、如何精美的佈置已經變成了一門學問。</a:t>
            </a:r>
            <a:endParaRPr lang="zh-TW" altLang="en-US" sz="2800" dirty="0"/>
          </a:p>
          <a:p>
            <a:r>
              <a:rPr lang="zh-CN" altLang="en-US" sz="2666" dirty="0" smtClean="0">
                <a:solidFill>
                  <a:schemeClr val="bg1"/>
                </a:solidFill>
                <a:cs typeface="+mn-ea"/>
                <a:sym typeface="+mn-lt"/>
              </a:rPr>
              <a:t>。</a:t>
            </a:r>
            <a:endParaRPr lang="zh-CN" altLang="en-US" sz="2666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5658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83152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32461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動</a:t>
            </a:r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機</a:t>
            </a:r>
            <a:endParaRPr lang="en-US" altLang="zh-TW" sz="7998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內容版面配置區 2"/>
          <p:cNvSpPr>
            <a:spLocks noGrp="1"/>
          </p:cNvSpPr>
          <p:nvPr>
            <p:ph idx="1"/>
          </p:nvPr>
        </p:nvSpPr>
        <p:spPr>
          <a:xfrm>
            <a:off x="1904849" y="2644981"/>
            <a:ext cx="9505056" cy="4336382"/>
          </a:xfrm>
        </p:spPr>
        <p:txBody>
          <a:bodyPr/>
          <a:lstStyle/>
          <a:p>
            <a:pPr marL="0" indent="0" algn="just">
              <a:buNone/>
            </a:pP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 </a:t>
            </a:r>
            <a:r>
              <a:rPr lang="zh-TW" altLang="en-US" sz="32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有些</a:t>
            </a:r>
            <a:r>
              <a:rPr lang="zh-TW" altLang="en-US" sz="3200" dirty="0">
                <a:latin typeface="標楷體" panose="03000509000000000000" pitchFamily="65" charset="-120"/>
                <a:ea typeface="標楷體" panose="03000509000000000000" pitchFamily="65" charset="-120"/>
              </a:rPr>
              <a:t>時候，想買新的家具放置在家裡，往往都要先量尺寸再去賣場挑選，到了賣場，找到心儀的家具，但不知道是不是和擺在家裡。買了之後，發現放的位置不是很滿意，還要花費時間去搬動。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65986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167355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9836" y="11663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目的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2494012" y="2924944"/>
            <a:ext cx="7787965" cy="59189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  利用</a:t>
            </a:r>
            <a:r>
              <a:rPr lang="en-US" altLang="zh-TW" sz="2800" dirty="0" smtClean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技術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，我們可以讓虛擬家具與現實場景做互動，以便於解決購買家具時的困擾。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544215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589162" y="137861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2188501"/>
            <a:ext cx="208712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需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求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分</a:t>
            </a:r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析</a:t>
            </a:r>
            <a:endParaRPr lang="zh-CN" altLang="en-US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6" name="直排文字版面配置區 2"/>
          <p:cNvSpPr txBox="1">
            <a:spLocks/>
          </p:cNvSpPr>
          <p:nvPr/>
        </p:nvSpPr>
        <p:spPr>
          <a:xfrm>
            <a:off x="3358108" y="1387862"/>
            <a:ext cx="7532739" cy="4836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購買家具時的困</a:t>
            </a:r>
            <a:r>
              <a:rPr lang="zh-TW" altLang="en-US" sz="32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擾</a:t>
            </a:r>
            <a:r>
              <a:rPr lang="zh-TW" altLang="en-US" sz="32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0" indent="0">
              <a:buNone/>
            </a:pPr>
            <a:endParaRPr lang="en-US" altLang="zh-TW" sz="14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量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測空間時，可能會因為周圍的擺設導致難以測量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需要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親自至家具行挑選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家具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(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看到實體</a:t>
            </a:r>
            <a:r>
              <a:rPr lang="en-US" altLang="zh-TW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)</a:t>
            </a:r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無法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在購買時得知該家具擺設後的觀感。</a:t>
            </a:r>
          </a:p>
          <a:p>
            <a:pPr lvl="1"/>
            <a:r>
              <a:rPr lang="zh-TW" altLang="en-US" sz="2800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若運送到家</a:t>
            </a:r>
            <a:r>
              <a:rPr lang="zh-TW" altLang="en-US" sz="28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中才發現不合適，退換貨容易造成買賣雙方的困擾。</a:t>
            </a:r>
          </a:p>
          <a:p>
            <a:pPr lvl="1"/>
            <a:endParaRPr lang="en-US" altLang="zh-TW" sz="18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80804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256060" y="-144048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64921" y="-106982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sp>
        <p:nvSpPr>
          <p:cNvPr id="13" name="直排文字版面配置區 2"/>
          <p:cNvSpPr txBox="1">
            <a:spLocks/>
          </p:cNvSpPr>
          <p:nvPr/>
        </p:nvSpPr>
        <p:spPr>
          <a:xfrm>
            <a:off x="3512595" y="257329"/>
            <a:ext cx="7787965" cy="60902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hangingPunct="0"/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假如我們能夠直接放上家具，就可以知道家具大小是否合適，也能省去測量空間的步驟，同時也可以看到這件家具擺在家中好不看</a:t>
            </a:r>
            <a:r>
              <a:rPr lang="zh-TW" altLang="zh-TW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en-US" altLang="zh-TW" sz="28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hangingPunct="0"/>
            <a:endParaRPr lang="zh-TW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利用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AR</a:t>
            </a:r>
            <a:r>
              <a:rPr lang="zh-TW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技術，產生虛擬家具在現實生活中，那我們便可以實現這份構想</a:t>
            </a:r>
            <a:r>
              <a:rPr lang="zh-TW" altLang="zh-TW" sz="2800" dirty="0" smtClean="0"/>
              <a:t>。</a:t>
            </a:r>
            <a:endParaRPr lang="en-US" altLang="zh-TW" sz="2800" dirty="0" smtClean="0"/>
          </a:p>
          <a:p>
            <a:endParaRPr lang="en-US" altLang="zh-TW" sz="2800" dirty="0" smtClean="0"/>
          </a:p>
          <a:p>
            <a:pPr marL="0" indent="0">
              <a:buNone/>
            </a:pP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這個</a:t>
            </a:r>
            <a:r>
              <a:rPr lang="en-US" altLang="zh-TW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APP</a:t>
            </a:r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需要做到以下幾點</a:t>
            </a:r>
            <a:endParaRPr lang="en-US" altLang="zh-TW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家中便能比較空間與家具的大小。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在購買前便知道此家具購買後，對於整體的美觀是否滿意。</a:t>
            </a:r>
          </a:p>
          <a:p>
            <a:pPr lvl="1"/>
            <a:r>
              <a:rPr lang="zh-TW" altLang="en-US" sz="2800" dirty="0">
                <a:latin typeface="標楷體" panose="03000509000000000000" pitchFamily="65" charset="-120"/>
                <a:ea typeface="標楷體" panose="03000509000000000000" pitchFamily="65" charset="-120"/>
              </a:rPr>
              <a:t>擺放家具時，需讓家具能夠做各角度的旋轉及移動</a:t>
            </a:r>
            <a:r>
              <a:rPr lang="zh-TW" altLang="en-US" sz="28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。</a:t>
            </a:r>
            <a:endParaRPr lang="zh-TW" altLang="en-US" sz="28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94380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477788" y="-1564001"/>
            <a:ext cx="2880962" cy="2880962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199" dirty="0"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89348" y="-96614"/>
            <a:ext cx="24455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zh-CN" altLang="en-US" sz="40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23156" y="-96614"/>
            <a:ext cx="22989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72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構想</a:t>
            </a:r>
            <a:endParaRPr lang="en-US" altLang="zh-TW" sz="72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708707"/>
              </p:ext>
            </p:extLst>
          </p:nvPr>
        </p:nvGraphicFramePr>
        <p:xfrm>
          <a:off x="477788" y="1556792"/>
          <a:ext cx="11161240" cy="496855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4032448">
                  <a:extLst>
                    <a:ext uri="{9D8B030D-6E8A-4147-A177-3AD203B41FA5}">
                      <a16:colId xmlns:a16="http://schemas.microsoft.com/office/drawing/2014/main" val="3716405811"/>
                    </a:ext>
                  </a:extLst>
                </a:gridCol>
                <a:gridCol w="7128792">
                  <a:extLst>
                    <a:ext uri="{9D8B030D-6E8A-4147-A177-3AD203B41FA5}">
                      <a16:colId xmlns:a16="http://schemas.microsoft.com/office/drawing/2014/main" val="2363928255"/>
                    </a:ext>
                  </a:extLst>
                </a:gridCol>
              </a:tblGrid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需求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解決方式（功能）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4814736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空間難以量測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放上家具後，觀察虛擬模型是否會蓋過實體家具，便可知道大小是否適合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2981219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sz="2400" dirty="0" smtClean="0">
                          <a:solidFill>
                            <a:schemeClr val="tx1"/>
                          </a:solidFill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需要親自至家具行挑選家具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透過</a:t>
                      </a:r>
                      <a:r>
                        <a:rPr lang="en-US" altLang="zh-TW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AR</a:t>
                      </a:r>
                      <a:r>
                        <a:rPr lang="zh-TW" altLang="en-US" sz="2400" b="0" i="0" kern="1200" dirty="0" smtClean="0">
                          <a:solidFill>
                            <a:schemeClr val="dk1"/>
                          </a:solidFill>
                          <a:effectLst/>
                          <a:latin typeface="標楷體" panose="03000509000000000000" pitchFamily="65" charset="-120"/>
                          <a:ea typeface="標楷體" panose="03000509000000000000" pitchFamily="65" charset="-120"/>
                          <a:cs typeface="+mn-cs"/>
                        </a:rPr>
                        <a:t>所產生虛擬家具後便可大概知道真實家具的樣子。</a:t>
                      </a:r>
                      <a:endParaRPr lang="en-US" altLang="zh-TW" sz="2400" b="0" i="0" kern="1200" dirty="0" smtClean="0">
                        <a:solidFill>
                          <a:schemeClr val="dk1"/>
                        </a:solidFill>
                        <a:effectLst/>
                        <a:latin typeface="標楷體" panose="03000509000000000000" pitchFamily="65" charset="-120"/>
                        <a:ea typeface="標楷體" panose="03000509000000000000" pitchFamily="65" charset="-120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275681"/>
                  </a:ext>
                </a:extLst>
              </a:tr>
              <a:tr h="1242138">
                <a:tc>
                  <a:txBody>
                    <a:bodyPr/>
                    <a:lstStyle/>
                    <a:p>
                      <a:pPr algn="just"/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無法知道擺設後的樣式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擺設家具後，可以從各角度觀察整體裝潢。更可以透過手機內建的螢幕擷取，分別比較哪個家具較優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899413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739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600459" y="1407440"/>
            <a:ext cx="3743441" cy="3743441"/>
          </a:xfrm>
          <a:prstGeom prst="ellipse">
            <a:avLst/>
          </a:prstGeom>
          <a:solidFill>
            <a:srgbClr val="332D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5858" y="2123430"/>
            <a:ext cx="289165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6600" dirty="0" smtClean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功能</a:t>
            </a:r>
            <a:endParaRPr lang="en-US" altLang="zh-TW" sz="6600" dirty="0" smtClean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r>
              <a:rPr lang="zh-TW" altLang="en-US" sz="6600" dirty="0">
                <a:solidFill>
                  <a:srgbClr val="FFCC99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+mn-ea"/>
                <a:sym typeface="+mn-lt"/>
              </a:rPr>
              <a:t>架構</a:t>
            </a:r>
            <a:endParaRPr lang="en-US" altLang="zh-CN" sz="6600" dirty="0">
              <a:solidFill>
                <a:srgbClr val="FFCC99"/>
              </a:solidFill>
              <a:latin typeface="標楷體" panose="03000509000000000000" pitchFamily="65" charset="-120"/>
              <a:ea typeface="標楷體" panose="03000509000000000000" pitchFamily="65" charset="-120"/>
              <a:cs typeface="+mn-ea"/>
              <a:sym typeface="+mn-lt"/>
            </a:endParaRPr>
          </a:p>
          <a:p>
            <a:endParaRPr lang="zh-CN" altLang="en-US" sz="6600" dirty="0">
              <a:solidFill>
                <a:srgbClr val="FFCC99"/>
              </a:solidFill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864718" y="115015"/>
            <a:ext cx="2254986" cy="267765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cs typeface="+mn-ea"/>
                <a:sym typeface="+mn-lt"/>
              </a:rPr>
              <a:t>设计说明</a:t>
            </a:r>
            <a:endParaRPr lang="en-US" altLang="zh-CN" b="1" dirty="0">
              <a:solidFill>
                <a:schemeClr val="bg1"/>
              </a:solidFill>
              <a:cs typeface="+mn-ea"/>
              <a:sym typeface="+mn-lt"/>
            </a:endParaRPr>
          </a:p>
          <a:p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把自己的设计亮点尽量发挥到极致，然后全部的列出来，相信业主会被你感动哭了</a:t>
            </a:r>
            <a:r>
              <a:rPr lang="en-US" altLang="zh-CN" dirty="0">
                <a:solidFill>
                  <a:schemeClr val="bg1"/>
                </a:solidFill>
                <a:cs typeface="+mn-ea"/>
                <a:sym typeface="+mn-lt"/>
              </a:rPr>
              <a:t>…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2" name="內容版面配置區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36" y="332656"/>
            <a:ext cx="7606141" cy="6336703"/>
          </a:xfrm>
        </p:spPr>
      </p:pic>
    </p:spTree>
    <p:extLst>
      <p:ext uri="{BB962C8B-B14F-4D97-AF65-F5344CB8AC3E}">
        <p14:creationId xmlns:p14="http://schemas.microsoft.com/office/powerpoint/2010/main" val="1925497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5601D810-B477-4B0E-8281-2A40B20D9BCB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ULTRA_SCORM_SLIDE_COUNT" val="5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室内设计PPT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Arial"/>
        <a:ea typeface="造字工房悦黑体验版纤细体"/>
        <a:cs typeface=""/>
      </a:majorFont>
      <a:minorFont>
        <a:latin typeface="Arial"/>
        <a:ea typeface="造字工房悦黑体验版纤细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/>
          <a:srcRect/>
          <a:stretch>
            <a:fillRect l="-34529" t="-808" r="-17185" b="-316"/>
          </a:stretch>
        </a:blipFill>
        <a:ln>
          <a:solidFill>
            <a:schemeClr val="bg1">
              <a:lumMod val="50000"/>
            </a:schemeClr>
          </a:solidFill>
        </a:ln>
      </a:spPr>
      <a:bodyPr rtlCol="0" anchor="ctr"/>
      <a:lstStyle>
        <a:defPPr algn="ctr">
          <a:defRPr dirty="0"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3484</TotalTime>
  <Words>960</Words>
  <Application>Microsoft Office PowerPoint</Application>
  <PresentationFormat>自訂</PresentationFormat>
  <Paragraphs>141</Paragraphs>
  <Slides>26</Slides>
  <Notes>8</Notes>
  <HiddenSlides>0</HiddenSlides>
  <MMClips>1</MMClips>
  <ScaleCrop>false</ScaleCrop>
  <HeadingPairs>
    <vt:vector size="8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內嵌 OLE 伺服程式</vt:lpstr>
      </vt:variant>
      <vt:variant>
        <vt:i4>2</vt:i4>
      </vt:variant>
      <vt:variant>
        <vt:lpstr>投影片標題</vt:lpstr>
      </vt:variant>
      <vt:variant>
        <vt:i4>26</vt:i4>
      </vt:variant>
    </vt:vector>
  </HeadingPairs>
  <TitlesOfParts>
    <vt:vector size="37" baseType="lpstr">
      <vt:lpstr>Arial Unicode MS</vt:lpstr>
      <vt:lpstr>等线</vt:lpstr>
      <vt:lpstr>造字工房悦黑体验版纤细体</vt:lpstr>
      <vt:lpstr>標楷體</vt:lpstr>
      <vt:lpstr>Arial</vt:lpstr>
      <vt:lpstr>Calibri</vt:lpstr>
      <vt:lpstr>Times New Roman</vt:lpstr>
      <vt:lpstr>Wingdings 3</vt:lpstr>
      <vt:lpstr>Office 主题​​</vt:lpstr>
      <vt:lpstr>Visio</vt:lpstr>
      <vt:lpstr>Microsoft Visio 繪圖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第九組</dc:creator>
  <cp:lastModifiedBy>Ruei-Jhe</cp:lastModifiedBy>
  <cp:revision>158</cp:revision>
  <dcterms:created xsi:type="dcterms:W3CDTF">2014-03-22T10:32:08Z</dcterms:created>
  <dcterms:modified xsi:type="dcterms:W3CDTF">2019-01-02T06:43:02Z</dcterms:modified>
</cp:coreProperties>
</file>

<file path=docProps/thumbnail.jpeg>
</file>